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81" r:id="rId3"/>
    <p:sldId id="296" r:id="rId4"/>
    <p:sldId id="297" r:id="rId5"/>
    <p:sldId id="299" r:id="rId6"/>
    <p:sldId id="300" r:id="rId7"/>
    <p:sldId id="301" r:id="rId8"/>
  </p:sldIdLst>
  <p:sldSz cx="18288000" cy="10287000"/>
  <p:notesSz cx="18288000" cy="10287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5EC3"/>
    <a:srgbClr val="2A5EC4"/>
    <a:srgbClr val="E121EA"/>
    <a:srgbClr val="252525"/>
    <a:srgbClr val="2B5EC4"/>
    <a:srgbClr val="295EC3"/>
    <a:srgbClr val="2C5DC5"/>
    <a:srgbClr val="255EC2"/>
    <a:srgbClr val="8656E5"/>
    <a:srgbClr val="E61E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>
      <p:cViewPr>
        <p:scale>
          <a:sx n="60" d="100"/>
          <a:sy n="60" d="100"/>
        </p:scale>
        <p:origin x="1410" y="6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34146844209919"/>
          <c:y val="4.2561290890957088E-2"/>
          <c:w val="0.85976548742925463"/>
          <c:h val="0.845289239928781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gradFill>
              <a:gsLst>
                <a:gs pos="0">
                  <a:srgbClr val="E121EA"/>
                </a:gs>
                <a:gs pos="100000">
                  <a:srgbClr val="2C5DC5"/>
                </a:gs>
              </a:gsLst>
              <a:lin ang="5400000" scaled="1"/>
            </a:gra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latin typeface="Alegreya San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Лист1!$A$2:$A$7</c:f>
              <c:strCache>
                <c:ptCount val="6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2025*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61.31</c:v>
                </c:pt>
                <c:pt idx="1">
                  <c:v>68.209999999999994</c:v>
                </c:pt>
                <c:pt idx="2">
                  <c:v>72.83</c:v>
                </c:pt>
                <c:pt idx="3">
                  <c:v>71.790000000000006</c:v>
                </c:pt>
                <c:pt idx="4">
                  <c:v>73.13</c:v>
                </c:pt>
                <c:pt idx="5">
                  <c:v>76.87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34-4BDA-B660-07EB3474C6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27432320"/>
        <c:axId val="262520832"/>
      </c:barChart>
      <c:catAx>
        <c:axId val="227432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>
                <a:latin typeface="Alegreya Sans"/>
              </a:defRPr>
            </a:pPr>
            <a:endParaRPr lang="ru-RU"/>
          </a:p>
        </c:txPr>
        <c:crossAx val="262520832"/>
        <c:crosses val="autoZero"/>
        <c:auto val="1"/>
        <c:lblAlgn val="ctr"/>
        <c:lblOffset val="100"/>
        <c:noMultiLvlLbl val="0"/>
      </c:catAx>
      <c:valAx>
        <c:axId val="2625208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Alegreya Sans"/>
              </a:defRPr>
            </a:pPr>
            <a:endParaRPr lang="ru-RU"/>
          </a:p>
        </c:txPr>
        <c:crossAx val="227432320"/>
        <c:crosses val="autoZero"/>
        <c:crossBetween val="between"/>
        <c:majorUnit val="100"/>
      </c:valAx>
    </c:plotArea>
    <c:plotVisOnly val="1"/>
    <c:dispBlanksAs val="gap"/>
    <c:showDLblsOverMax val="0"/>
  </c:chart>
  <c:txPr>
    <a:bodyPr/>
    <a:lstStyle/>
    <a:p>
      <a:pPr>
        <a:defRPr sz="2700">
          <a:solidFill>
            <a:srgbClr val="295EC3"/>
          </a:solidFill>
          <a:latin typeface="Corbel" panose="020B0503020204020204" pitchFamily="34" charset="0"/>
        </a:defRPr>
      </a:pPr>
      <a:endParaRPr lang="ru-RU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300011" y="2409021"/>
            <a:ext cx="13687976" cy="45192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350" b="1" i="0">
                <a:solidFill>
                  <a:srgbClr val="373737"/>
                </a:solidFill>
                <a:latin typeface="Poppins"/>
                <a:cs typeface="Poppi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05857" y="5609497"/>
            <a:ext cx="14876284" cy="1739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5C7862"/>
                </a:solidFill>
                <a:latin typeface="Poppins"/>
                <a:cs typeface="Poppi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550" b="1" i="0">
                <a:solidFill>
                  <a:srgbClr val="373737"/>
                </a:solidFill>
                <a:latin typeface="Poppins"/>
                <a:cs typeface="Poppi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550" b="1" i="0">
                <a:solidFill>
                  <a:srgbClr val="373737"/>
                </a:solidFill>
                <a:latin typeface="Poppins"/>
                <a:cs typeface="Poppi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8550" b="1" i="0">
                <a:solidFill>
                  <a:srgbClr val="373737"/>
                </a:solidFill>
                <a:latin typeface="Poppins"/>
                <a:cs typeface="Poppi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24631" y="1060157"/>
            <a:ext cx="3837940" cy="132968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550" b="1" i="0">
                <a:solidFill>
                  <a:srgbClr val="373737"/>
                </a:solidFill>
                <a:latin typeface="Poppins"/>
                <a:cs typeface="Poppi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4400" y="2366010"/>
            <a:ext cx="1645920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8/26/2025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8.svg"/><Relationship Id="rId3" Type="http://schemas.microsoft.com/office/2007/relationships/hdphoto" Target="../media/hdphoto2.wdp"/><Relationship Id="rId7" Type="http://schemas.openxmlformats.org/officeDocument/2006/relationships/image" Target="../media/image12.svg"/><Relationship Id="rId12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6.svg"/><Relationship Id="rId5" Type="http://schemas.openxmlformats.org/officeDocument/2006/relationships/image" Target="../media/image10.svg"/><Relationship Id="rId10" Type="http://schemas.openxmlformats.org/officeDocument/2006/relationships/image" Target="../media/image12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2.png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12" Type="http://schemas.openxmlformats.org/officeDocument/2006/relationships/image" Target="../media/image18.sv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svg"/><Relationship Id="rId11" Type="http://schemas.openxmlformats.org/officeDocument/2006/relationships/image" Target="../media/image13.png"/><Relationship Id="rId5" Type="http://schemas.openxmlformats.org/officeDocument/2006/relationships/image" Target="../media/image10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2.png"/><Relationship Id="rId14" Type="http://schemas.openxmlformats.org/officeDocument/2006/relationships/hyperlink" Target="mailto:ilyina@mb24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rgbClr val="E61EEA"/>
              </a:gs>
              <a:gs pos="50000">
                <a:srgbClr val="8656E5"/>
              </a:gs>
              <a:gs pos="100000">
                <a:srgbClr val="255EC2"/>
              </a:gs>
            </a:gsLst>
            <a:lin ang="5400000" scaled="1"/>
            <a:tileRect/>
          </a:gra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18" r="3718"/>
          <a:stretch/>
        </p:blipFill>
        <p:spPr>
          <a:xfrm flipH="1">
            <a:off x="4004807" y="-1"/>
            <a:ext cx="14283192" cy="10287000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925701" y="1264810"/>
            <a:ext cx="7001951" cy="68429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" name="Oval 2"/>
          <p:cNvSpPr/>
          <p:nvPr/>
        </p:nvSpPr>
        <p:spPr>
          <a:xfrm>
            <a:off x="1393237" y="1644698"/>
            <a:ext cx="6653477" cy="6372983"/>
          </a:xfrm>
          <a:prstGeom prst="ellipse">
            <a:avLst/>
          </a:prstGeom>
          <a:solidFill>
            <a:srgbClr val="2525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2" name="object 2"/>
          <p:cNvSpPr txBox="1"/>
          <p:nvPr/>
        </p:nvSpPr>
        <p:spPr>
          <a:xfrm>
            <a:off x="1929155" y="2552700"/>
            <a:ext cx="15874458" cy="39414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en-US" sz="5400" b="1" spc="197" dirty="0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МЕЖДУНАРОДНАЯ БИЗНЕС-МИССИЯ</a:t>
            </a:r>
            <a:endParaRPr lang="ru-RU" sz="5400" b="1" spc="197" dirty="0">
              <a:solidFill>
                <a:srgbClr val="FFFFFF"/>
              </a:solidFill>
              <a:latin typeface="Alegreya Sans"/>
              <a:ea typeface="Montserrat Bold"/>
              <a:cs typeface="Montserrat Bold"/>
              <a:sym typeface="Montserrat Bold"/>
            </a:endParaRPr>
          </a:p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5400" b="1" spc="197" dirty="0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В ФОРМАТЕ МЕЖРЕГИОНАЛЬНОЙ КООПЕРАЦИИ</a:t>
            </a:r>
          </a:p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5400" b="1" spc="197" dirty="0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В РЕСПУБЛИКУ БЕЛАРУСЬ</a:t>
            </a:r>
          </a:p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5400" i="1" spc="197" dirty="0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«По следам </a:t>
            </a:r>
            <a:r>
              <a:rPr lang="ru-RU" sz="5400" i="1" spc="197" dirty="0" err="1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Иннопрома</a:t>
            </a:r>
            <a:r>
              <a:rPr lang="ru-RU" sz="5400" i="1" spc="197" dirty="0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…»</a:t>
            </a:r>
          </a:p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3600" b="1" spc="197" dirty="0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28</a:t>
            </a:r>
            <a:r>
              <a:rPr lang="en-US" sz="3600" b="1" spc="197" dirty="0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-</a:t>
            </a:r>
            <a:r>
              <a:rPr lang="ru-RU" sz="3600" b="1" spc="197" dirty="0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30 октября 2025, Минск</a:t>
            </a:r>
            <a:r>
              <a:rPr lang="en-US" sz="3600" b="1" spc="197" dirty="0">
                <a:solidFill>
                  <a:srgbClr val="FFFFFF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 </a:t>
            </a:r>
            <a:endParaRPr lang="en-PH" sz="3600" spc="15" dirty="0">
              <a:solidFill>
                <a:srgbClr val="F58100"/>
              </a:solidFill>
              <a:latin typeface="Alegreya Sans"/>
              <a:cs typeface="Poppins" panose="00000500000000000000" pitchFamily="2" charset="0"/>
            </a:endParaRPr>
          </a:p>
        </p:txBody>
      </p:sp>
      <p:sp>
        <p:nvSpPr>
          <p:cNvPr id="10" name="object 2"/>
          <p:cNvSpPr txBox="1"/>
          <p:nvPr/>
        </p:nvSpPr>
        <p:spPr>
          <a:xfrm>
            <a:off x="2252209" y="4686300"/>
            <a:ext cx="9982200" cy="13664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endParaRPr lang="en-PH" sz="8800" b="1" spc="15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ED0C87A-E5BB-CAF7-D30B-BDC210C29BEE}"/>
              </a:ext>
            </a:extLst>
          </p:cNvPr>
          <p:cNvSpPr/>
          <p:nvPr/>
        </p:nvSpPr>
        <p:spPr>
          <a:xfrm>
            <a:off x="11686054" y="-155299"/>
            <a:ext cx="7001951" cy="2438400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Логотип экспортный центр">
            <a:extLst>
              <a:ext uri="{FF2B5EF4-FFF2-40B4-BE49-F238E27FC236}">
                <a16:creationId xmlns:a16="http://schemas.microsoft.com/office/drawing/2014/main" id="{3675457A-B427-7F1F-9F38-B036B934B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34409" y="380531"/>
            <a:ext cx="5905243" cy="1366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"/>
          <p:cNvSpPr/>
          <p:nvPr/>
        </p:nvSpPr>
        <p:spPr>
          <a:xfrm>
            <a:off x="-1" y="0"/>
            <a:ext cx="7848601" cy="10286999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61EEA"/>
              </a:gs>
              <a:gs pos="50000">
                <a:srgbClr val="8656E5"/>
              </a:gs>
              <a:gs pos="100000">
                <a:srgbClr val="255EC2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"/>
          <p:cNvSpPr/>
          <p:nvPr/>
        </p:nvSpPr>
        <p:spPr>
          <a:xfrm>
            <a:off x="7848600" y="0"/>
            <a:ext cx="10439399" cy="10286999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2"/>
          <p:cNvSpPr txBox="1"/>
          <p:nvPr/>
        </p:nvSpPr>
        <p:spPr>
          <a:xfrm>
            <a:off x="800099" y="943811"/>
            <a:ext cx="62484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5400" b="1" spc="15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Потенциал рынка</a:t>
            </a:r>
            <a:endParaRPr lang="en-PH" sz="5400" b="1" spc="15" dirty="0">
              <a:solidFill>
                <a:schemeClr val="bg1"/>
              </a:solidFill>
              <a:latin typeface="Alegreya Sans"/>
              <a:cs typeface="Poppins" panose="00000500000000000000" pitchFamily="2" charset="0"/>
            </a:endParaRPr>
          </a:p>
        </p:txBody>
      </p:sp>
      <p:sp>
        <p:nvSpPr>
          <p:cNvPr id="34" name="object 6"/>
          <p:cNvSpPr txBox="1"/>
          <p:nvPr/>
        </p:nvSpPr>
        <p:spPr>
          <a:xfrm>
            <a:off x="647710" y="2476500"/>
            <a:ext cx="7123424" cy="63222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0000" marR="5080">
              <a:lnSpc>
                <a:spcPct val="125000"/>
              </a:lnSpc>
              <a:spcBef>
                <a:spcPts val="1800"/>
              </a:spcBef>
            </a:pPr>
            <a:r>
              <a:rPr lang="ru-RU" sz="27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Население: 9,1 млн (2024)</a:t>
            </a:r>
          </a:p>
          <a:p>
            <a:pPr marL="180000" marR="5080">
              <a:lnSpc>
                <a:spcPct val="125000"/>
              </a:lnSpc>
              <a:spcBef>
                <a:spcPts val="1800"/>
              </a:spcBef>
            </a:pPr>
            <a:r>
              <a:rPr lang="ru-RU" sz="27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Прирост ВВП: +4% (2024)</a:t>
            </a:r>
          </a:p>
          <a:p>
            <a:pPr marL="180000" marR="5080">
              <a:lnSpc>
                <a:spcPct val="125000"/>
              </a:lnSpc>
              <a:spcBef>
                <a:spcPts val="1800"/>
              </a:spcBef>
            </a:pPr>
            <a:r>
              <a:rPr lang="ru-RU" sz="27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Инвестиций в оборудование и технологии: +40% (2024)</a:t>
            </a:r>
          </a:p>
          <a:p>
            <a:pPr marL="180000" marR="5080">
              <a:lnSpc>
                <a:spcPct val="125000"/>
              </a:lnSpc>
              <a:spcBef>
                <a:spcPts val="1800"/>
              </a:spcBef>
            </a:pPr>
            <a:r>
              <a:rPr lang="ru-RU" sz="27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Рентабельность продаж в ИКТ: 18,4% (2024)</a:t>
            </a:r>
          </a:p>
          <a:p>
            <a:pPr marL="180000" marR="5080">
              <a:lnSpc>
                <a:spcPct val="125000"/>
              </a:lnSpc>
              <a:spcBef>
                <a:spcPts val="1800"/>
              </a:spcBef>
            </a:pPr>
            <a:r>
              <a:rPr lang="ru-RU" sz="27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Основной внешнеторговый партнер –  РФ</a:t>
            </a:r>
          </a:p>
          <a:p>
            <a:pPr marL="180000" marR="5080">
              <a:lnSpc>
                <a:spcPct val="125000"/>
              </a:lnSpc>
              <a:spcBef>
                <a:spcPts val="1800"/>
              </a:spcBef>
            </a:pPr>
            <a:r>
              <a:rPr lang="ru-RU" sz="27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Драйвер роста товарооборота России и Беларуси в 2025 году – продукция машиностроения и новые технологии (Минэкономразвития РФ)</a:t>
            </a:r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:a16="http://schemas.microsoft.com/office/drawing/2014/main" id="{2F776BCA-BA58-FC3F-D4E2-4C9AE191BD8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44048534"/>
              </p:ext>
            </p:extLst>
          </p:nvPr>
        </p:nvGraphicFramePr>
        <p:xfrm>
          <a:off x="9054359" y="2874796"/>
          <a:ext cx="8218489" cy="655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2A00846-97AA-AF2B-2D93-15B311721134}"/>
              </a:ext>
            </a:extLst>
          </p:cNvPr>
          <p:cNvSpPr/>
          <p:nvPr/>
        </p:nvSpPr>
        <p:spPr>
          <a:xfrm>
            <a:off x="9735688" y="2101425"/>
            <a:ext cx="6665223" cy="5078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700" dirty="0">
                <a:solidFill>
                  <a:srgbClr val="295EC3"/>
                </a:solidFill>
                <a:latin typeface="Alegreya Sans"/>
              </a:rPr>
              <a:t>ВВП Беларуси в текущих ценах, млрд долл.</a:t>
            </a:r>
          </a:p>
        </p:txBody>
      </p:sp>
      <p:sp>
        <p:nvSpPr>
          <p:cNvPr id="7" name="Rectangle 22">
            <a:extLst>
              <a:ext uri="{FF2B5EF4-FFF2-40B4-BE49-F238E27FC236}">
                <a16:creationId xmlns:a16="http://schemas.microsoft.com/office/drawing/2014/main" id="{5252F412-F064-A516-8211-1CC4DA189B7F}"/>
              </a:ext>
            </a:extLst>
          </p:cNvPr>
          <p:cNvSpPr/>
          <p:nvPr/>
        </p:nvSpPr>
        <p:spPr>
          <a:xfrm>
            <a:off x="14008769" y="9457387"/>
            <a:ext cx="47842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altLang="zh-CN" sz="2000" kern="0" dirty="0">
                <a:solidFill>
                  <a:srgbClr val="295EC3"/>
                </a:solidFill>
                <a:latin typeface="Alegreya Sans"/>
                <a:ea typeface="微软雅黑" pitchFamily="34" charset="-122"/>
                <a:cs typeface="Arial" panose="020B0604020202020204" pitchFamily="34" charset="0"/>
              </a:rPr>
              <a:t>*</a:t>
            </a:r>
            <a:r>
              <a:rPr lang="ru-RU" altLang="zh-CN" sz="2000" i="1" kern="0" dirty="0">
                <a:solidFill>
                  <a:srgbClr val="295EC3"/>
                </a:solidFill>
                <a:latin typeface="Alegreya Sans"/>
                <a:ea typeface="微软雅黑" pitchFamily="34" charset="-122"/>
                <a:cs typeface="Arial" panose="020B0604020202020204" pitchFamily="34" charset="0"/>
              </a:rPr>
              <a:t>оценка МВФ (окт. 2024 г.)</a:t>
            </a:r>
            <a:endParaRPr lang="en-US" altLang="zh-CN" sz="2000" i="1" kern="0" dirty="0">
              <a:solidFill>
                <a:srgbClr val="295EC3"/>
              </a:solidFill>
              <a:latin typeface="Alegreya Sans"/>
              <a:ea typeface="微软雅黑" pitchFamily="34" charset="-122"/>
              <a:cs typeface="Arial" panose="020B060402020202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ECB30D5-2896-A636-0637-E4F0EEC8DE6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78" b="23451"/>
          <a:stretch/>
        </p:blipFill>
        <p:spPr>
          <a:xfrm>
            <a:off x="15346967" y="429503"/>
            <a:ext cx="1925881" cy="1036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941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2"/>
          <p:cNvSpPr txBox="1"/>
          <p:nvPr/>
        </p:nvSpPr>
        <p:spPr>
          <a:xfrm>
            <a:off x="938609" y="1726132"/>
            <a:ext cx="15501937" cy="75084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4800" b="1" spc="15" dirty="0">
                <a:solidFill>
                  <a:srgbClr val="295EC3"/>
                </a:solidFill>
                <a:latin typeface="Alegreya Sans"/>
                <a:cs typeface="Poppins" panose="00000500000000000000" pitchFamily="2" charset="0"/>
              </a:rPr>
              <a:t>Отраслевой фокус – «</a:t>
            </a:r>
            <a:r>
              <a:rPr lang="ru-RU" sz="4800" b="1" spc="15" dirty="0" err="1">
                <a:solidFill>
                  <a:srgbClr val="295EC3"/>
                </a:solidFill>
                <a:latin typeface="Alegreya Sans"/>
                <a:cs typeface="Poppins" panose="00000500000000000000" pitchFamily="2" charset="0"/>
              </a:rPr>
              <a:t>промка</a:t>
            </a:r>
            <a:r>
              <a:rPr lang="ru-RU" sz="4800" b="1" spc="15" dirty="0">
                <a:solidFill>
                  <a:srgbClr val="295EC3"/>
                </a:solidFill>
                <a:latin typeface="Alegreya Sans"/>
                <a:cs typeface="Poppins" panose="00000500000000000000" pitchFamily="2" charset="0"/>
              </a:rPr>
              <a:t>» и </a:t>
            </a:r>
            <a:r>
              <a:rPr lang="en-US" sz="4800" b="1" spc="15" dirty="0">
                <a:solidFill>
                  <a:srgbClr val="295EC3"/>
                </a:solidFill>
                <a:latin typeface="Alegreya Sans"/>
                <a:cs typeface="Poppins" panose="00000500000000000000" pitchFamily="2" charset="0"/>
              </a:rPr>
              <a:t>IT</a:t>
            </a:r>
            <a:r>
              <a:rPr lang="ru-RU" sz="4800" b="1" spc="15" dirty="0">
                <a:solidFill>
                  <a:srgbClr val="295EC3"/>
                </a:solidFill>
                <a:latin typeface="Alegreya Sans"/>
                <a:cs typeface="Poppins" panose="00000500000000000000" pitchFamily="2" charset="0"/>
              </a:rPr>
              <a:t>*</a:t>
            </a:r>
            <a:endParaRPr lang="en-PH" sz="4800" b="1" spc="15" dirty="0">
              <a:solidFill>
                <a:srgbClr val="295EC3"/>
              </a:solidFill>
              <a:latin typeface="Alegreya Sans"/>
              <a:cs typeface="Poppins" panose="00000500000000000000" pitchFamily="2" charset="0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D2E6133B-6C11-ABDC-C546-1021B0AD2507}"/>
              </a:ext>
            </a:extLst>
          </p:cNvPr>
          <p:cNvSpPr/>
          <p:nvPr/>
        </p:nvSpPr>
        <p:spPr>
          <a:xfrm>
            <a:off x="16840199" y="0"/>
            <a:ext cx="1447801" cy="10286999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61EEA"/>
              </a:gs>
              <a:gs pos="50000">
                <a:srgbClr val="8656E5"/>
              </a:gs>
              <a:gs pos="100000">
                <a:srgbClr val="255EC2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D2FEB6E-1F10-44D4-120D-D3A7876469B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588"/>
          <a:stretch/>
        </p:blipFill>
        <p:spPr bwMode="auto">
          <a:xfrm>
            <a:off x="990997" y="3312841"/>
            <a:ext cx="4572000" cy="3238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>
            <a:extLst>
              <a:ext uri="{FF2B5EF4-FFF2-40B4-BE49-F238E27FC236}">
                <a16:creationId xmlns:a16="http://schemas.microsoft.com/office/drawing/2014/main" id="{A7F9CCA5-6A8F-F178-674F-93BF5F8B39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58"/>
          <a:stretch/>
        </p:blipFill>
        <p:spPr bwMode="auto">
          <a:xfrm>
            <a:off x="6124973" y="3293790"/>
            <a:ext cx="4571999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>
            <a:extLst>
              <a:ext uri="{FF2B5EF4-FFF2-40B4-BE49-F238E27FC236}">
                <a16:creationId xmlns:a16="http://schemas.microsoft.com/office/drawing/2014/main" id="{DB664681-2D17-DE7A-CE4A-084AECFB30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12"/>
          <a:stretch/>
        </p:blipFill>
        <p:spPr bwMode="auto">
          <a:xfrm>
            <a:off x="11273235" y="3274741"/>
            <a:ext cx="4571999" cy="3276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9">
            <a:extLst>
              <a:ext uri="{FF2B5EF4-FFF2-40B4-BE49-F238E27FC236}">
                <a16:creationId xmlns:a16="http://schemas.microsoft.com/office/drawing/2014/main" id="{BF42B762-9C40-8F53-22E1-4859DF19FB2E}"/>
              </a:ext>
            </a:extLst>
          </p:cNvPr>
          <p:cNvSpPr txBox="1"/>
          <p:nvPr/>
        </p:nvSpPr>
        <p:spPr>
          <a:xfrm>
            <a:off x="962422" y="5632954"/>
            <a:ext cx="1475978" cy="93743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43510" rIns="0" bIns="0" rtlCol="0">
            <a:spAutoFit/>
          </a:bodyPr>
          <a:lstStyle/>
          <a:p>
            <a:pPr marL="384810">
              <a:lnSpc>
                <a:spcPct val="100000"/>
              </a:lnSpc>
              <a:spcBef>
                <a:spcPts val="1130"/>
              </a:spcBef>
            </a:pPr>
            <a:r>
              <a:rPr sz="5150" b="1" spc="85" dirty="0">
                <a:solidFill>
                  <a:srgbClr val="2B5EC4"/>
                </a:solidFill>
                <a:latin typeface="Alegreya Sans"/>
                <a:cs typeface="Poppins"/>
              </a:rPr>
              <a:t>01</a:t>
            </a:r>
            <a:endParaRPr sz="5150" dirty="0">
              <a:solidFill>
                <a:srgbClr val="2B5EC4"/>
              </a:solidFill>
              <a:latin typeface="Alegreya Sans"/>
              <a:cs typeface="Poppins"/>
            </a:endParaRPr>
          </a:p>
        </p:txBody>
      </p:sp>
      <p:sp>
        <p:nvSpPr>
          <p:cNvPr id="6" name="object 9">
            <a:extLst>
              <a:ext uri="{FF2B5EF4-FFF2-40B4-BE49-F238E27FC236}">
                <a16:creationId xmlns:a16="http://schemas.microsoft.com/office/drawing/2014/main" id="{BFA80014-3BAF-DE93-F631-0ADE0AAE8214}"/>
              </a:ext>
            </a:extLst>
          </p:cNvPr>
          <p:cNvSpPr txBox="1"/>
          <p:nvPr/>
        </p:nvSpPr>
        <p:spPr>
          <a:xfrm>
            <a:off x="6124973" y="5671056"/>
            <a:ext cx="1220768" cy="93743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43510" rIns="0" bIns="0" rtlCol="0">
            <a:spAutoFit/>
          </a:bodyPr>
          <a:lstStyle/>
          <a:p>
            <a:pPr marL="384810">
              <a:lnSpc>
                <a:spcPct val="100000"/>
              </a:lnSpc>
              <a:spcBef>
                <a:spcPts val="1130"/>
              </a:spcBef>
            </a:pPr>
            <a:r>
              <a:rPr sz="5150" b="1" spc="85" dirty="0">
                <a:solidFill>
                  <a:srgbClr val="2B5EC4"/>
                </a:solidFill>
                <a:latin typeface="Alegreya Sans"/>
                <a:cs typeface="Poppins"/>
              </a:rPr>
              <a:t>0</a:t>
            </a:r>
            <a:r>
              <a:rPr lang="ru-RU" sz="5150" b="1" spc="85" dirty="0">
                <a:solidFill>
                  <a:srgbClr val="2B5EC4"/>
                </a:solidFill>
                <a:latin typeface="Alegreya Sans"/>
                <a:cs typeface="Poppins"/>
              </a:rPr>
              <a:t>2</a:t>
            </a:r>
            <a:endParaRPr sz="5150" dirty="0">
              <a:solidFill>
                <a:srgbClr val="2B5EC4"/>
              </a:solidFill>
              <a:latin typeface="Alegreya Sans"/>
              <a:cs typeface="Poppins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70561D0B-0FAA-E93F-86CD-77D2FF5E36E6}"/>
              </a:ext>
            </a:extLst>
          </p:cNvPr>
          <p:cNvSpPr txBox="1"/>
          <p:nvPr/>
        </p:nvSpPr>
        <p:spPr>
          <a:xfrm>
            <a:off x="11258947" y="5690106"/>
            <a:ext cx="1314449" cy="937436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143510" rIns="0" bIns="0" rtlCol="0">
            <a:spAutoFit/>
          </a:bodyPr>
          <a:lstStyle/>
          <a:p>
            <a:pPr marL="384810">
              <a:lnSpc>
                <a:spcPct val="100000"/>
              </a:lnSpc>
              <a:spcBef>
                <a:spcPts val="1130"/>
              </a:spcBef>
            </a:pPr>
            <a:r>
              <a:rPr sz="5150" b="1" spc="85" dirty="0">
                <a:solidFill>
                  <a:srgbClr val="2B5EC4"/>
                </a:solidFill>
                <a:latin typeface="Alegreya Sans"/>
                <a:cs typeface="Poppins"/>
              </a:rPr>
              <a:t>0</a:t>
            </a:r>
            <a:r>
              <a:rPr lang="ru-RU" sz="5150" b="1" spc="85" dirty="0">
                <a:solidFill>
                  <a:srgbClr val="2B5EC4"/>
                </a:solidFill>
                <a:latin typeface="Alegreya Sans"/>
                <a:cs typeface="Poppins"/>
              </a:rPr>
              <a:t>3</a:t>
            </a:r>
            <a:endParaRPr sz="5150" dirty="0">
              <a:solidFill>
                <a:srgbClr val="2B5EC4"/>
              </a:solidFill>
              <a:latin typeface="Alegreya Sans"/>
              <a:cs typeface="Poppins"/>
            </a:endParaRPr>
          </a:p>
        </p:txBody>
      </p:sp>
      <p:sp>
        <p:nvSpPr>
          <p:cNvPr id="10" name="object 12">
            <a:extLst>
              <a:ext uri="{FF2B5EF4-FFF2-40B4-BE49-F238E27FC236}">
                <a16:creationId xmlns:a16="http://schemas.microsoft.com/office/drawing/2014/main" id="{40D31A9A-1FB0-5E09-FA21-FC8411B60417}"/>
              </a:ext>
            </a:extLst>
          </p:cNvPr>
          <p:cNvSpPr txBox="1"/>
          <p:nvPr/>
        </p:nvSpPr>
        <p:spPr>
          <a:xfrm>
            <a:off x="889078" y="6818041"/>
            <a:ext cx="4310062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400" b="1" spc="5" dirty="0" smtClean="0">
                <a:solidFill>
                  <a:srgbClr val="2B5EC4"/>
                </a:solidFill>
                <a:latin typeface="Alegreya Sans"/>
                <a:cs typeface="Alegreya Sans"/>
              </a:rPr>
              <a:t>Промышленность</a:t>
            </a:r>
            <a:endParaRPr lang="ru-RU" sz="2400" b="1" spc="5" dirty="0">
              <a:solidFill>
                <a:srgbClr val="2B5EC4"/>
              </a:solidFill>
              <a:latin typeface="Alegreya Sans"/>
              <a:cs typeface="Alegreya Sans"/>
            </a:endParaRPr>
          </a:p>
        </p:txBody>
      </p:sp>
      <p:sp>
        <p:nvSpPr>
          <p:cNvPr id="11" name="object 12">
            <a:extLst>
              <a:ext uri="{FF2B5EF4-FFF2-40B4-BE49-F238E27FC236}">
                <a16:creationId xmlns:a16="http://schemas.microsoft.com/office/drawing/2014/main" id="{A381B964-41AD-0DFC-F715-9AEA4441E5B2}"/>
              </a:ext>
            </a:extLst>
          </p:cNvPr>
          <p:cNvSpPr txBox="1"/>
          <p:nvPr/>
        </p:nvSpPr>
        <p:spPr>
          <a:xfrm>
            <a:off x="6129735" y="6818041"/>
            <a:ext cx="4310062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400" b="1" spc="5" dirty="0">
                <a:solidFill>
                  <a:srgbClr val="2B5EC4"/>
                </a:solidFill>
                <a:latin typeface="Alegreya Sans"/>
                <a:cs typeface="Alegreya Sans"/>
              </a:rPr>
              <a:t>Информационные технологии*</a:t>
            </a: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28FBD488-CF80-5BA8-9612-4C3D601A9ED2}"/>
              </a:ext>
            </a:extLst>
          </p:cNvPr>
          <p:cNvSpPr txBox="1"/>
          <p:nvPr/>
        </p:nvSpPr>
        <p:spPr>
          <a:xfrm>
            <a:off x="11370391" y="6818040"/>
            <a:ext cx="5070155" cy="3847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400" b="1" spc="5" dirty="0">
                <a:solidFill>
                  <a:srgbClr val="2B5EC4"/>
                </a:solidFill>
                <a:latin typeface="Alegreya Sans"/>
                <a:cs typeface="Alegreya Sans"/>
              </a:rPr>
              <a:t>Высокотехнологичная продукция</a:t>
            </a:r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29DEED9A-3D23-86E0-D766-4D53658A5553}"/>
              </a:ext>
            </a:extLst>
          </p:cNvPr>
          <p:cNvSpPr txBox="1"/>
          <p:nvPr/>
        </p:nvSpPr>
        <p:spPr>
          <a:xfrm>
            <a:off x="860503" y="7277100"/>
            <a:ext cx="4310062" cy="226985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ru-RU" sz="2400" spc="5" dirty="0">
                <a:solidFill>
                  <a:srgbClr val="2B5EC4"/>
                </a:solidFill>
                <a:latin typeface="Alegreya Sans"/>
                <a:cs typeface="Alegreya Sans"/>
              </a:rPr>
              <a:t>Автомобильная промышленность, автокомпоненты</a:t>
            </a:r>
          </a:p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ru-RU" sz="2400" spc="5" dirty="0">
                <a:solidFill>
                  <a:srgbClr val="2B5EC4"/>
                </a:solidFill>
                <a:latin typeface="Alegreya Sans"/>
                <a:cs typeface="Alegreya Sans"/>
              </a:rPr>
              <a:t>Дорожная техника</a:t>
            </a:r>
          </a:p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ru-RU" sz="2400" spc="5" dirty="0">
                <a:solidFill>
                  <a:srgbClr val="2B5EC4"/>
                </a:solidFill>
                <a:latin typeface="Alegreya Sans"/>
                <a:cs typeface="Alegreya Sans"/>
              </a:rPr>
              <a:t>Строительное оборудование</a:t>
            </a:r>
          </a:p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ru-RU" sz="2400" spc="5" dirty="0">
                <a:solidFill>
                  <a:srgbClr val="2B5EC4"/>
                </a:solidFill>
                <a:latin typeface="Alegreya Sans"/>
                <a:cs typeface="Alegreya Sans"/>
              </a:rPr>
              <a:t>Деревообработка</a:t>
            </a:r>
          </a:p>
        </p:txBody>
      </p:sp>
      <p:sp>
        <p:nvSpPr>
          <p:cNvPr id="14" name="object 12">
            <a:extLst>
              <a:ext uri="{FF2B5EF4-FFF2-40B4-BE49-F238E27FC236}">
                <a16:creationId xmlns:a16="http://schemas.microsoft.com/office/drawing/2014/main" id="{6B139CDA-F1F5-B6C8-22DC-84B09CB2EDB6}"/>
              </a:ext>
            </a:extLst>
          </p:cNvPr>
          <p:cNvSpPr txBox="1"/>
          <p:nvPr/>
        </p:nvSpPr>
        <p:spPr>
          <a:xfrm>
            <a:off x="6124973" y="7658100"/>
            <a:ext cx="4310062" cy="11362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ru-RU" sz="2400" spc="5" dirty="0">
                <a:solidFill>
                  <a:srgbClr val="2B5EC4"/>
                </a:solidFill>
                <a:latin typeface="Alegreya Sans"/>
                <a:cs typeface="Alegreya Sans"/>
              </a:rPr>
              <a:t>Программное обеспечение</a:t>
            </a:r>
          </a:p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ru-RU" sz="2400" spc="5" dirty="0">
                <a:solidFill>
                  <a:srgbClr val="2B5EC4"/>
                </a:solidFill>
                <a:latin typeface="Alegreya Sans"/>
                <a:cs typeface="Alegreya Sans"/>
              </a:rPr>
              <a:t>Программно-аппаратные комплексы</a:t>
            </a: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7DAE0595-EBAF-B26E-FDCA-E33D5E083CD3}"/>
              </a:ext>
            </a:extLst>
          </p:cNvPr>
          <p:cNvSpPr txBox="1"/>
          <p:nvPr/>
        </p:nvSpPr>
        <p:spPr>
          <a:xfrm>
            <a:off x="11273235" y="7645275"/>
            <a:ext cx="4310062" cy="114903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ru-RU" sz="2400" spc="5" dirty="0">
                <a:solidFill>
                  <a:srgbClr val="2B5EC4"/>
                </a:solidFill>
                <a:latin typeface="Alegreya Sans"/>
                <a:cs typeface="Alegreya Sans"/>
              </a:rPr>
              <a:t>Электроника</a:t>
            </a:r>
          </a:p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ru-RU" sz="2400" spc="5" dirty="0">
                <a:solidFill>
                  <a:srgbClr val="2B5EC4"/>
                </a:solidFill>
                <a:latin typeface="Alegreya Sans"/>
                <a:cs typeface="Alegreya Sans"/>
              </a:rPr>
              <a:t>Инновационные материалы</a:t>
            </a:r>
          </a:p>
          <a:p>
            <a:pPr marL="355600" indent="-3429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ru-RU" sz="2400" spc="5" dirty="0">
                <a:solidFill>
                  <a:srgbClr val="2B5EC4"/>
                </a:solidFill>
                <a:latin typeface="Alegreya Sans"/>
                <a:cs typeface="Alegreya Sans"/>
              </a:rPr>
              <a:t>Медицинское оборудование</a:t>
            </a:r>
          </a:p>
        </p:txBody>
      </p:sp>
      <p:sp>
        <p:nvSpPr>
          <p:cNvPr id="2" name="Oval 17">
            <a:extLst>
              <a:ext uri="{FF2B5EF4-FFF2-40B4-BE49-F238E27FC236}">
                <a16:creationId xmlns:a16="http://schemas.microsoft.com/office/drawing/2014/main" id="{0952CDB7-7876-4639-9E84-FDE7749A2026}"/>
              </a:ext>
            </a:extLst>
          </p:cNvPr>
          <p:cNvSpPr/>
          <p:nvPr/>
        </p:nvSpPr>
        <p:spPr>
          <a:xfrm>
            <a:off x="16343783" y="647700"/>
            <a:ext cx="992832" cy="955506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E88D5BD8-C324-3C40-3B23-0590D3BA2CC4}"/>
              </a:ext>
            </a:extLst>
          </p:cNvPr>
          <p:cNvSpPr/>
          <p:nvPr/>
        </p:nvSpPr>
        <p:spPr>
          <a:xfrm>
            <a:off x="289002" y="226110"/>
            <a:ext cx="547689" cy="843180"/>
          </a:xfrm>
          <a:custGeom>
            <a:avLst/>
            <a:gdLst/>
            <a:ahLst/>
            <a:cxnLst/>
            <a:rect l="l" t="t" r="r" b="b"/>
            <a:pathLst>
              <a:path w="1021079" h="1224279">
                <a:moveTo>
                  <a:pt x="1021020" y="1223956"/>
                </a:moveTo>
                <a:lnTo>
                  <a:pt x="524779" y="1223956"/>
                </a:lnTo>
                <a:lnTo>
                  <a:pt x="0" y="611978"/>
                </a:lnTo>
                <a:lnTo>
                  <a:pt x="524779" y="0"/>
                </a:lnTo>
                <a:lnTo>
                  <a:pt x="1021020" y="0"/>
                </a:lnTo>
                <a:lnTo>
                  <a:pt x="496241" y="611978"/>
                </a:lnTo>
                <a:lnTo>
                  <a:pt x="1021020" y="1223956"/>
                </a:lnTo>
                <a:close/>
              </a:path>
            </a:pathLst>
          </a:cu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FF7B4331-2A4A-D697-779A-104168C86304}"/>
              </a:ext>
            </a:extLst>
          </p:cNvPr>
          <p:cNvSpPr txBox="1"/>
          <p:nvPr/>
        </p:nvSpPr>
        <p:spPr>
          <a:xfrm>
            <a:off x="938610" y="468766"/>
            <a:ext cx="7211934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24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Alegreya Sans"/>
                <a:cs typeface="Poppins" panose="00000500000000000000" pitchFamily="2" charset="0"/>
              </a:rPr>
              <a:t>Межрегиональная кооперация</a:t>
            </a:r>
            <a:endParaRPr lang="en-PH" sz="2400" spc="15" dirty="0">
              <a:solidFill>
                <a:schemeClr val="tx1">
                  <a:lumMod val="65000"/>
                  <a:lumOff val="35000"/>
                </a:schemeClr>
              </a:solidFill>
              <a:latin typeface="Alegreya Sans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7710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/>
          <p:cNvSpPr/>
          <p:nvPr/>
        </p:nvSpPr>
        <p:spPr>
          <a:xfrm>
            <a:off x="16611600" y="0"/>
            <a:ext cx="1676399" cy="10286999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5" r="39129"/>
          <a:stretch/>
        </p:blipFill>
        <p:spPr>
          <a:xfrm>
            <a:off x="10439400" y="4782"/>
            <a:ext cx="6441836" cy="10282217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16158039" y="1063794"/>
            <a:ext cx="1446393" cy="144639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176A57E8-D8C0-EB7E-2D80-9D102B601948}"/>
              </a:ext>
            </a:extLst>
          </p:cNvPr>
          <p:cNvSpPr/>
          <p:nvPr/>
        </p:nvSpPr>
        <p:spPr>
          <a:xfrm>
            <a:off x="9525001" y="8191500"/>
            <a:ext cx="1828800" cy="1743697"/>
          </a:xfrm>
          <a:prstGeom prst="ellipse">
            <a:avLst/>
          </a:pr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5" name="object 12">
            <a:extLst>
              <a:ext uri="{FF2B5EF4-FFF2-40B4-BE49-F238E27FC236}">
                <a16:creationId xmlns:a16="http://schemas.microsoft.com/office/drawing/2014/main" id="{B0271E68-ADF1-AC57-16BE-6CE6E15B385C}"/>
              </a:ext>
            </a:extLst>
          </p:cNvPr>
          <p:cNvSpPr txBox="1"/>
          <p:nvPr/>
        </p:nvSpPr>
        <p:spPr>
          <a:xfrm>
            <a:off x="1008895" y="2781300"/>
            <a:ext cx="9258301" cy="79406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000" b="1" spc="5" dirty="0">
                <a:solidFill>
                  <a:srgbClr val="2B5EC4"/>
                </a:solidFill>
                <a:latin typeface="Alegreya Sans"/>
                <a:cs typeface="Alegreya Sans"/>
              </a:rPr>
              <a:t>28 октября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10:00 – 12:00 встреча в Торговом представительстве Российской Федерации в Республике Беларусь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12:00 – 13:00 перерыв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13:00 – 16:00 презентации торгово-экономического потенциала регионов РФ, деловые встречи с предпринимателями Беларуси в Минском отделении Белорусской торгово-промышленной палаты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16:00 – 18:00 </a:t>
            </a:r>
            <a:r>
              <a:rPr lang="en-US" sz="2000" spc="5" dirty="0">
                <a:solidFill>
                  <a:srgbClr val="2B5EC4"/>
                </a:solidFill>
                <a:latin typeface="Alegreya Sans"/>
                <a:cs typeface="Alegreya Sans"/>
              </a:rPr>
              <a:t>B2B</a:t>
            </a: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 встречи с компаниями Республики Беларусь (по индивидуальным программам)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ru-RU" sz="2000" spc="5" dirty="0">
              <a:solidFill>
                <a:srgbClr val="2B5EC4"/>
              </a:solidFill>
              <a:latin typeface="Alegreya Sans"/>
              <a:cs typeface="Alegreya San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000" b="1" spc="5" dirty="0">
                <a:solidFill>
                  <a:srgbClr val="2B5EC4"/>
                </a:solidFill>
                <a:latin typeface="Alegreya Sans"/>
                <a:cs typeface="Alegreya Sans"/>
              </a:rPr>
              <a:t>29 октября</a:t>
            </a:r>
          </a:p>
          <a:p>
            <a:pPr marL="12700"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10:00 – 12:00 Посещение отраслевых выставок: </a:t>
            </a:r>
          </a:p>
          <a:p>
            <a:pPr marL="12700"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«Дорожное строительство 2025», «Деревообработка 2025», «Автосервис. Механика. Автокомпоненты 2025»</a:t>
            </a:r>
          </a:p>
          <a:p>
            <a:pPr marL="12700"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12:00 – 13:00 перерыв</a:t>
            </a:r>
          </a:p>
          <a:p>
            <a:pPr marL="12700"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13:00 </a:t>
            </a:r>
            <a:r>
              <a:rPr lang="en-US" sz="2000" spc="5" dirty="0">
                <a:solidFill>
                  <a:srgbClr val="2B5EC4"/>
                </a:solidFill>
                <a:latin typeface="Alegreya Sans"/>
                <a:cs typeface="Alegreya Sans"/>
              </a:rPr>
              <a:t>– 18</a:t>
            </a: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:00 </a:t>
            </a:r>
            <a:r>
              <a:rPr lang="en-US" sz="2000" spc="5" dirty="0">
                <a:solidFill>
                  <a:srgbClr val="2B5EC4"/>
                </a:solidFill>
                <a:latin typeface="Alegreya Sans"/>
                <a:cs typeface="Alegreya Sans"/>
              </a:rPr>
              <a:t>B2B</a:t>
            </a: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 встречи с компаниями Республики Беларусь (по индивидуальным программам)</a:t>
            </a:r>
          </a:p>
          <a:p>
            <a:pPr marL="12700">
              <a:spcBef>
                <a:spcPts val="120"/>
              </a:spcBef>
            </a:pPr>
            <a:endParaRPr lang="ru-RU" sz="2000" spc="5" dirty="0">
              <a:solidFill>
                <a:srgbClr val="2B5EC4"/>
              </a:solidFill>
              <a:latin typeface="Alegreya Sans"/>
              <a:cs typeface="Alegreya Sans"/>
            </a:endParaRPr>
          </a:p>
          <a:p>
            <a:pPr marL="12700">
              <a:spcBef>
                <a:spcPts val="120"/>
              </a:spcBef>
            </a:pPr>
            <a:r>
              <a:rPr lang="ru-RU" sz="2000" b="1" spc="5" dirty="0">
                <a:solidFill>
                  <a:srgbClr val="2B5EC4"/>
                </a:solidFill>
                <a:latin typeface="Alegreya Sans"/>
                <a:cs typeface="Alegreya Sans"/>
              </a:rPr>
              <a:t>30 октября</a:t>
            </a:r>
            <a:r>
              <a:rPr lang="en-US" sz="2000" b="1" spc="5" dirty="0">
                <a:solidFill>
                  <a:srgbClr val="2B5EC4"/>
                </a:solidFill>
                <a:latin typeface="Alegreya Sans"/>
                <a:cs typeface="Alegreya Sans"/>
              </a:rPr>
              <a:t> </a:t>
            </a:r>
            <a:endParaRPr lang="ru-RU" sz="2000" b="1" spc="5" dirty="0">
              <a:solidFill>
                <a:srgbClr val="2B5EC4"/>
              </a:solidFill>
              <a:latin typeface="Alegreya Sans"/>
              <a:cs typeface="Alegreya San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10:00 – 12:00 посещение Парка высоких технологий</a:t>
            </a:r>
          </a:p>
          <a:p>
            <a:pPr marL="12700"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12:00 – 13:00 перерыв</a:t>
            </a:r>
          </a:p>
          <a:p>
            <a:pPr marL="12700"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13:00 </a:t>
            </a:r>
            <a:r>
              <a:rPr lang="en-US" sz="2000" spc="5" dirty="0">
                <a:solidFill>
                  <a:srgbClr val="2B5EC4"/>
                </a:solidFill>
                <a:latin typeface="Alegreya Sans"/>
                <a:cs typeface="Alegreya Sans"/>
              </a:rPr>
              <a:t>– 1</a:t>
            </a: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6:00 </a:t>
            </a:r>
            <a:r>
              <a:rPr lang="en-US" sz="2000" spc="5" dirty="0">
                <a:solidFill>
                  <a:srgbClr val="2B5EC4"/>
                </a:solidFill>
                <a:latin typeface="Alegreya Sans"/>
                <a:cs typeface="Alegreya Sans"/>
              </a:rPr>
              <a:t>B2B</a:t>
            </a: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 встречи с компаниями Республики Беларусь </a:t>
            </a:r>
          </a:p>
          <a:p>
            <a:pPr marL="12700">
              <a:spcBef>
                <a:spcPts val="120"/>
              </a:spcBef>
            </a:pPr>
            <a:r>
              <a:rPr lang="ru-RU" sz="2000" spc="5" dirty="0">
                <a:solidFill>
                  <a:srgbClr val="2B5EC4"/>
                </a:solidFill>
                <a:latin typeface="Alegreya Sans"/>
                <a:cs typeface="Alegreya Sans"/>
              </a:rPr>
              <a:t>(по индивидуальным программам)</a:t>
            </a:r>
          </a:p>
          <a:p>
            <a:pPr marL="12700">
              <a:spcBef>
                <a:spcPts val="120"/>
              </a:spcBef>
            </a:pPr>
            <a:endParaRPr lang="ru-RU" sz="2000" spc="5" dirty="0">
              <a:solidFill>
                <a:srgbClr val="2B5EC4"/>
              </a:solidFill>
              <a:latin typeface="Alegreya Sans"/>
              <a:cs typeface="Alegreya Sans"/>
            </a:endParaRPr>
          </a:p>
          <a:p>
            <a:pPr marL="12700">
              <a:spcBef>
                <a:spcPts val="120"/>
              </a:spcBef>
            </a:pPr>
            <a:endParaRPr lang="ru-RU" sz="2000" spc="5" dirty="0">
              <a:solidFill>
                <a:srgbClr val="2B5EC4"/>
              </a:solidFill>
              <a:latin typeface="Alegreya Sans"/>
              <a:cs typeface="Alegreya Sans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DA41305B-AD6F-BA79-A04A-33457D159791}"/>
              </a:ext>
            </a:extLst>
          </p:cNvPr>
          <p:cNvSpPr/>
          <p:nvPr/>
        </p:nvSpPr>
        <p:spPr>
          <a:xfrm>
            <a:off x="289002" y="226110"/>
            <a:ext cx="547689" cy="843180"/>
          </a:xfrm>
          <a:custGeom>
            <a:avLst/>
            <a:gdLst/>
            <a:ahLst/>
            <a:cxnLst/>
            <a:rect l="l" t="t" r="r" b="b"/>
            <a:pathLst>
              <a:path w="1021079" h="1224279">
                <a:moveTo>
                  <a:pt x="1021020" y="1223956"/>
                </a:moveTo>
                <a:lnTo>
                  <a:pt x="524779" y="1223956"/>
                </a:lnTo>
                <a:lnTo>
                  <a:pt x="0" y="611978"/>
                </a:lnTo>
                <a:lnTo>
                  <a:pt x="524779" y="0"/>
                </a:lnTo>
                <a:lnTo>
                  <a:pt x="1021020" y="0"/>
                </a:lnTo>
                <a:lnTo>
                  <a:pt x="496241" y="611978"/>
                </a:lnTo>
                <a:lnTo>
                  <a:pt x="1021020" y="1223956"/>
                </a:lnTo>
                <a:close/>
              </a:path>
            </a:pathLst>
          </a:cu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D144525D-17CA-37E5-AF57-0F8C3463B893}"/>
              </a:ext>
            </a:extLst>
          </p:cNvPr>
          <p:cNvSpPr txBox="1"/>
          <p:nvPr/>
        </p:nvSpPr>
        <p:spPr>
          <a:xfrm>
            <a:off x="938610" y="468766"/>
            <a:ext cx="7211934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24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Alegreya Sans"/>
                <a:cs typeface="Poppins" panose="00000500000000000000" pitchFamily="2" charset="0"/>
              </a:rPr>
              <a:t>Межрегиональная кооперация</a:t>
            </a:r>
            <a:endParaRPr lang="en-PH" sz="2400" spc="15" dirty="0">
              <a:solidFill>
                <a:schemeClr val="tx1">
                  <a:lumMod val="65000"/>
                  <a:lumOff val="35000"/>
                </a:schemeClr>
              </a:solidFill>
              <a:latin typeface="Alegreya Sans"/>
              <a:cs typeface="Poppins" panose="00000500000000000000" pitchFamily="2" charset="0"/>
            </a:endParaRPr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EB6BFFAC-4FEC-551B-28D9-4A6252EE683B}"/>
              </a:ext>
            </a:extLst>
          </p:cNvPr>
          <p:cNvSpPr txBox="1"/>
          <p:nvPr/>
        </p:nvSpPr>
        <p:spPr>
          <a:xfrm>
            <a:off x="938610" y="972610"/>
            <a:ext cx="6248400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5400" b="1" spc="15" dirty="0">
                <a:solidFill>
                  <a:srgbClr val="295EC3"/>
                </a:solidFill>
                <a:latin typeface="Alegreya Sans"/>
                <a:cs typeface="Poppins" panose="00000500000000000000" pitchFamily="2" charset="0"/>
              </a:rPr>
              <a:t>Проект программы</a:t>
            </a:r>
            <a:endParaRPr lang="en-PH" sz="5400" b="1" spc="15" dirty="0">
              <a:solidFill>
                <a:srgbClr val="295EC3"/>
              </a:solidFill>
              <a:latin typeface="Alegreya Sans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9329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"/>
          <p:cNvSpPr/>
          <p:nvPr/>
        </p:nvSpPr>
        <p:spPr>
          <a:xfrm>
            <a:off x="-22340" y="-1"/>
            <a:ext cx="9864116" cy="10286999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"/>
          <p:cNvSpPr/>
          <p:nvPr/>
        </p:nvSpPr>
        <p:spPr>
          <a:xfrm>
            <a:off x="9841776" y="0"/>
            <a:ext cx="8446223" cy="10286999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solidFill>
            <a:srgbClr val="25252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6"/>
          <p:cNvSpPr txBox="1"/>
          <p:nvPr/>
        </p:nvSpPr>
        <p:spPr>
          <a:xfrm>
            <a:off x="2027179" y="3259220"/>
            <a:ext cx="7870940" cy="74866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2400"/>
              </a:spcBef>
            </a:pPr>
            <a:r>
              <a:rPr lang="ru-RU" sz="32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Экономия ресурсов </a:t>
            </a:r>
          </a:p>
          <a:p>
            <a:pPr marL="12700" marR="5080">
              <a:spcBef>
                <a:spcPts val="2400"/>
              </a:spcBef>
            </a:pPr>
            <a:r>
              <a:rPr lang="ru-RU" sz="32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Повышение конкурентоспособности за счет предложения комплексных решений</a:t>
            </a:r>
          </a:p>
          <a:p>
            <a:pPr marL="12700" marR="5080">
              <a:spcBef>
                <a:spcPts val="2400"/>
              </a:spcBef>
            </a:pPr>
            <a:r>
              <a:rPr lang="ru-RU" sz="32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Возможности для межрегиональной кооперации компаний-участниц</a:t>
            </a:r>
          </a:p>
          <a:p>
            <a:pPr marL="12700" marR="5080">
              <a:spcBef>
                <a:spcPts val="2400"/>
              </a:spcBef>
            </a:pPr>
            <a:r>
              <a:rPr lang="ru-RU" sz="32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Усиление позиции на рынке Беларуси и повышение доверия со стороны потенциальных партнеров</a:t>
            </a:r>
          </a:p>
          <a:p>
            <a:pPr marL="12700" marR="5080">
              <a:spcBef>
                <a:spcPts val="2400"/>
              </a:spcBef>
            </a:pPr>
            <a:r>
              <a:rPr lang="ru-RU" sz="3200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Обмен опытом и нетворкинг</a:t>
            </a:r>
          </a:p>
          <a:p>
            <a:pPr marL="469900" marR="5080" indent="-457200">
              <a:spcBef>
                <a:spcPts val="2400"/>
              </a:spcBef>
              <a:buFont typeface="Arial" panose="020B0604020202020204" pitchFamily="34" charset="0"/>
              <a:buChar char="•"/>
            </a:pPr>
            <a:endParaRPr lang="ru-RU" sz="3200" dirty="0">
              <a:solidFill>
                <a:schemeClr val="bg1"/>
              </a:solidFill>
              <a:latin typeface="Alegreya Sans"/>
              <a:cs typeface="Poppins" panose="00000500000000000000" pitchFamily="2" charset="0"/>
            </a:endParaRPr>
          </a:p>
          <a:p>
            <a:pPr marL="12700" marR="5080">
              <a:spcBef>
                <a:spcPts val="100"/>
              </a:spcBef>
            </a:pPr>
            <a:endParaRPr lang="ru-RU" sz="3200" dirty="0">
              <a:solidFill>
                <a:schemeClr val="bg1"/>
              </a:solidFill>
              <a:latin typeface="Alegreya Sans"/>
              <a:cs typeface="Poppins" panose="00000500000000000000" pitchFamily="2" charset="0"/>
            </a:endParaRPr>
          </a:p>
          <a:p>
            <a:pPr marL="12700" marR="5080">
              <a:spcBef>
                <a:spcPts val="100"/>
              </a:spcBef>
            </a:pPr>
            <a:endParaRPr lang="en-US" sz="3200" dirty="0">
              <a:solidFill>
                <a:schemeClr val="bg1"/>
              </a:solidFill>
              <a:latin typeface="Alegreya Sans"/>
              <a:cs typeface="Poppins" panose="00000500000000000000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10108821" y="1794757"/>
            <a:ext cx="4129092" cy="40185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0BE5CDF5-81E5-758E-F00C-1728DF81D3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323"/>
                    </a14:imgEffect>
                    <a14:imgEffect>
                      <a14:saturation sat="8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25200" y="3426567"/>
            <a:ext cx="6385036" cy="425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16764109" y="7002553"/>
            <a:ext cx="1379537" cy="1356088"/>
          </a:xfrm>
          <a:prstGeom prst="ellipse">
            <a:avLst/>
          </a:pr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7B3294-5B57-B0DC-0084-E951ECEA6E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85878" y="3189687"/>
            <a:ext cx="762000" cy="76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2B1E0A-3FD6-593C-2C96-3091030F310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998134" y="4262892"/>
            <a:ext cx="762000" cy="7137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5445BE-D9CF-7974-5C14-86A16557392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856441" y="5306933"/>
            <a:ext cx="1106171" cy="11061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621255-D011-0F02-D433-11A62371378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998134" y="6748121"/>
            <a:ext cx="762000" cy="762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2C2370B-D92F-236D-69A6-7B8C58E363E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998134" y="8240197"/>
            <a:ext cx="762000" cy="762000"/>
          </a:xfrm>
          <a:prstGeom prst="rect">
            <a:avLst/>
          </a:prstGeom>
        </p:spPr>
      </p:pic>
      <p:sp>
        <p:nvSpPr>
          <p:cNvPr id="15" name="object 2">
            <a:extLst>
              <a:ext uri="{FF2B5EF4-FFF2-40B4-BE49-F238E27FC236}">
                <a16:creationId xmlns:a16="http://schemas.microsoft.com/office/drawing/2014/main" id="{D479A3AE-DF7C-6034-4674-1FD0D82B0319}"/>
              </a:ext>
            </a:extLst>
          </p:cNvPr>
          <p:cNvSpPr txBox="1"/>
          <p:nvPr/>
        </p:nvSpPr>
        <p:spPr>
          <a:xfrm>
            <a:off x="938610" y="1434864"/>
            <a:ext cx="9170211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5400" b="1" spc="15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Преимущества кооперации</a:t>
            </a:r>
            <a:endParaRPr lang="en-PH" sz="5400" b="1" spc="15" dirty="0">
              <a:solidFill>
                <a:schemeClr val="bg1"/>
              </a:solidFill>
              <a:latin typeface="Alegreya Sans"/>
              <a:cs typeface="Poppins" panose="00000500000000000000" pitchFamily="2" charset="0"/>
            </a:endParaRPr>
          </a:p>
        </p:txBody>
      </p:sp>
      <p:sp>
        <p:nvSpPr>
          <p:cNvPr id="16" name="object 4">
            <a:extLst>
              <a:ext uri="{FF2B5EF4-FFF2-40B4-BE49-F238E27FC236}">
                <a16:creationId xmlns:a16="http://schemas.microsoft.com/office/drawing/2014/main" id="{F28B6704-CC95-60B2-F8E4-4119EA8E6A40}"/>
              </a:ext>
            </a:extLst>
          </p:cNvPr>
          <p:cNvSpPr/>
          <p:nvPr/>
        </p:nvSpPr>
        <p:spPr>
          <a:xfrm>
            <a:off x="289002" y="226110"/>
            <a:ext cx="547689" cy="843180"/>
          </a:xfrm>
          <a:custGeom>
            <a:avLst/>
            <a:gdLst/>
            <a:ahLst/>
            <a:cxnLst/>
            <a:rect l="l" t="t" r="r" b="b"/>
            <a:pathLst>
              <a:path w="1021079" h="1224279">
                <a:moveTo>
                  <a:pt x="1021020" y="1223956"/>
                </a:moveTo>
                <a:lnTo>
                  <a:pt x="524779" y="1223956"/>
                </a:lnTo>
                <a:lnTo>
                  <a:pt x="0" y="611978"/>
                </a:lnTo>
                <a:lnTo>
                  <a:pt x="524779" y="0"/>
                </a:lnTo>
                <a:lnTo>
                  <a:pt x="1021020" y="0"/>
                </a:lnTo>
                <a:lnTo>
                  <a:pt x="496241" y="611978"/>
                </a:lnTo>
                <a:lnTo>
                  <a:pt x="1021020" y="1223956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2">
            <a:extLst>
              <a:ext uri="{FF2B5EF4-FFF2-40B4-BE49-F238E27FC236}">
                <a16:creationId xmlns:a16="http://schemas.microsoft.com/office/drawing/2014/main" id="{BA0476DF-02A5-6CCD-E025-3801EE693917}"/>
              </a:ext>
            </a:extLst>
          </p:cNvPr>
          <p:cNvSpPr txBox="1"/>
          <p:nvPr/>
        </p:nvSpPr>
        <p:spPr>
          <a:xfrm>
            <a:off x="938610" y="468766"/>
            <a:ext cx="7211934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2400" spc="15" dirty="0">
                <a:solidFill>
                  <a:schemeClr val="bg1"/>
                </a:solidFill>
                <a:latin typeface="Alegreya Sans"/>
                <a:cs typeface="Poppins" panose="00000500000000000000" pitchFamily="2" charset="0"/>
              </a:rPr>
              <a:t>Межрегиональная кооперация</a:t>
            </a:r>
            <a:endParaRPr lang="en-PH" sz="2400" spc="15" dirty="0">
              <a:solidFill>
                <a:schemeClr val="bg1"/>
              </a:solidFill>
              <a:latin typeface="Alegreya Sans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9223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3"/>
          <p:cNvSpPr/>
          <p:nvPr/>
        </p:nvSpPr>
        <p:spPr>
          <a:xfrm>
            <a:off x="16611600" y="0"/>
            <a:ext cx="1676399" cy="10286999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12">
            <a:extLst>
              <a:ext uri="{FF2B5EF4-FFF2-40B4-BE49-F238E27FC236}">
                <a16:creationId xmlns:a16="http://schemas.microsoft.com/office/drawing/2014/main" id="{9B87765E-F6CB-697A-9D1E-6A024BC88BB7}"/>
              </a:ext>
            </a:extLst>
          </p:cNvPr>
          <p:cNvSpPr txBox="1"/>
          <p:nvPr/>
        </p:nvSpPr>
        <p:spPr>
          <a:xfrm>
            <a:off x="1059734" y="3162300"/>
            <a:ext cx="8996365" cy="727122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b="1" spc="5" dirty="0">
                <a:solidFill>
                  <a:srgbClr val="2B5EC4"/>
                </a:solidFill>
                <a:latin typeface="Alegreya Sans"/>
                <a:cs typeface="Alegreya Sans"/>
              </a:rPr>
              <a:t>Рекомендуемые рейсы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spc="5" dirty="0">
                <a:solidFill>
                  <a:srgbClr val="2B5EC4"/>
                </a:solidFill>
                <a:latin typeface="Alegreya Sans"/>
                <a:cs typeface="Alegreya Sans"/>
              </a:rPr>
              <a:t>27 октября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spc="5" dirty="0">
                <a:solidFill>
                  <a:srgbClr val="2B5EC4"/>
                </a:solidFill>
                <a:latin typeface="Alegreya Sans"/>
                <a:cs typeface="Alegreya Sans"/>
              </a:rPr>
              <a:t>Вылет из Москвы, Шереметьево: 09:50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spc="5" dirty="0">
                <a:solidFill>
                  <a:srgbClr val="2B5EC4"/>
                </a:solidFill>
                <a:latin typeface="Alegreya Sans"/>
                <a:cs typeface="Alegreya Sans"/>
              </a:rPr>
              <a:t>Прибытие в Минск: 11:15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ru-RU" sz="2700" spc="5" dirty="0">
              <a:solidFill>
                <a:srgbClr val="2B5EC4"/>
              </a:solidFill>
              <a:latin typeface="Alegreya Sans"/>
              <a:cs typeface="Alegreya San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spc="5" dirty="0">
                <a:solidFill>
                  <a:srgbClr val="2B5EC4"/>
                </a:solidFill>
                <a:latin typeface="Alegreya Sans"/>
                <a:cs typeface="Alegreya Sans"/>
              </a:rPr>
              <a:t>30 октября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spc="5" dirty="0">
                <a:solidFill>
                  <a:srgbClr val="2B5EC4"/>
                </a:solidFill>
                <a:latin typeface="Alegreya Sans"/>
                <a:cs typeface="Alegreya Sans"/>
              </a:rPr>
              <a:t>Вылет из Минска в Москву: 19:55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spc="5" dirty="0">
                <a:solidFill>
                  <a:srgbClr val="2B5EC4"/>
                </a:solidFill>
                <a:latin typeface="Alegreya Sans"/>
                <a:cs typeface="Alegreya Sans"/>
              </a:rPr>
              <a:t>Прибытие в Москву, Шереметьево: 21:20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ru-RU" sz="2700" spc="5" dirty="0">
              <a:solidFill>
                <a:srgbClr val="2B5EC4"/>
              </a:solidFill>
              <a:latin typeface="Alegreya Sans"/>
              <a:cs typeface="Alegreya San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spc="5" dirty="0">
                <a:solidFill>
                  <a:srgbClr val="2B5EC4"/>
                </a:solidFill>
                <a:latin typeface="Alegreya Sans"/>
                <a:cs typeface="Alegreya Sans"/>
              </a:rPr>
              <a:t>Ориентировочная стоимость: 13 тыс. руб.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endParaRPr lang="ru-RU" sz="2700" spc="5" dirty="0">
              <a:solidFill>
                <a:srgbClr val="2B5EC4"/>
              </a:solidFill>
              <a:latin typeface="Alegreya Sans"/>
              <a:cs typeface="Alegreya Sans"/>
            </a:endParaRP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b="1" spc="5" dirty="0">
                <a:solidFill>
                  <a:srgbClr val="2B5EC4"/>
                </a:solidFill>
                <a:latin typeface="Alegreya Sans"/>
                <a:cs typeface="Alegreya Sans"/>
              </a:rPr>
              <a:t>В стране пребывания обеспечен трансфер</a:t>
            </a:r>
            <a:endParaRPr lang="ru-RU" sz="2700" spc="5" dirty="0">
              <a:solidFill>
                <a:srgbClr val="2B5EC4"/>
              </a:solidFill>
              <a:latin typeface="Alegreya Sans"/>
              <a:cs typeface="Alegreya Sans"/>
            </a:endParaRPr>
          </a:p>
          <a:p>
            <a:pPr marL="12700">
              <a:spcBef>
                <a:spcPts val="120"/>
              </a:spcBef>
            </a:pPr>
            <a:endParaRPr lang="ru-RU" sz="2700" spc="5" dirty="0">
              <a:solidFill>
                <a:srgbClr val="2B5EC4"/>
              </a:solidFill>
              <a:latin typeface="Alegreya Sans"/>
              <a:cs typeface="Alegreya Sans"/>
            </a:endParaRPr>
          </a:p>
          <a:p>
            <a:pPr marL="12700">
              <a:spcBef>
                <a:spcPts val="120"/>
              </a:spcBef>
            </a:pPr>
            <a:r>
              <a:rPr lang="ru-RU" sz="2700" b="1" spc="5" dirty="0">
                <a:solidFill>
                  <a:srgbClr val="2B5EC4"/>
                </a:solidFill>
                <a:latin typeface="Alegreya Sans"/>
                <a:cs typeface="Alegreya Sans"/>
              </a:rPr>
              <a:t>Оформление виз</a:t>
            </a:r>
          </a:p>
          <a:p>
            <a:pPr marL="12700">
              <a:spcBef>
                <a:spcPts val="120"/>
              </a:spcBef>
            </a:pPr>
            <a:r>
              <a:rPr lang="ru-RU" sz="2700" spc="5" dirty="0">
                <a:solidFill>
                  <a:srgbClr val="2B5EC4"/>
                </a:solidFill>
                <a:latin typeface="Alegreya Sans"/>
                <a:cs typeface="Alegreya Sans"/>
              </a:rPr>
              <a:t>Не требуется. Въезд по заграничному или российскому паспорту</a:t>
            </a:r>
          </a:p>
          <a:p>
            <a:pPr marL="12700">
              <a:spcBef>
                <a:spcPts val="120"/>
              </a:spcBef>
            </a:pPr>
            <a:endParaRPr lang="ru-RU" sz="2700" spc="5" dirty="0">
              <a:solidFill>
                <a:srgbClr val="2B5EC4"/>
              </a:solidFill>
              <a:latin typeface="Alegreya Sans"/>
              <a:cs typeface="Alegreya Sans"/>
            </a:endParaRPr>
          </a:p>
        </p:txBody>
      </p:sp>
      <p:pic>
        <p:nvPicPr>
          <p:cNvPr id="7" name="Рисунок 6" descr="Изображение выглядит как небо, на открытом воздухе, строительство, вода&#10;&#10;Автоматически созданное описание">
            <a:extLst>
              <a:ext uri="{FF2B5EF4-FFF2-40B4-BE49-F238E27FC236}">
                <a16:creationId xmlns:a16="http://schemas.microsoft.com/office/drawing/2014/main" id="{00688E8C-51BA-66BF-2AE3-7D585111E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055"/>
                    </a14:imgEffect>
                    <a14:imgEffect>
                      <a14:saturation sat="14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569" r="19882"/>
          <a:stretch/>
        </p:blipFill>
        <p:spPr>
          <a:xfrm>
            <a:off x="10439399" y="-1"/>
            <a:ext cx="6172201" cy="10287000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16158039" y="1063794"/>
            <a:ext cx="1446393" cy="1446393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id="{176A57E8-D8C0-EB7E-2D80-9D102B601948}"/>
              </a:ext>
            </a:extLst>
          </p:cNvPr>
          <p:cNvSpPr/>
          <p:nvPr/>
        </p:nvSpPr>
        <p:spPr>
          <a:xfrm>
            <a:off x="9672800" y="8496300"/>
            <a:ext cx="1533197" cy="1391365"/>
          </a:xfrm>
          <a:prstGeom prst="ellipse">
            <a:avLst/>
          </a:pr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137494D8-2580-746A-0A73-C8FD63AD7337}"/>
              </a:ext>
            </a:extLst>
          </p:cNvPr>
          <p:cNvSpPr/>
          <p:nvPr/>
        </p:nvSpPr>
        <p:spPr>
          <a:xfrm>
            <a:off x="289002" y="226110"/>
            <a:ext cx="547689" cy="843180"/>
          </a:xfrm>
          <a:custGeom>
            <a:avLst/>
            <a:gdLst/>
            <a:ahLst/>
            <a:cxnLst/>
            <a:rect l="l" t="t" r="r" b="b"/>
            <a:pathLst>
              <a:path w="1021079" h="1224279">
                <a:moveTo>
                  <a:pt x="1021020" y="1223956"/>
                </a:moveTo>
                <a:lnTo>
                  <a:pt x="524779" y="1223956"/>
                </a:lnTo>
                <a:lnTo>
                  <a:pt x="0" y="611978"/>
                </a:lnTo>
                <a:lnTo>
                  <a:pt x="524779" y="0"/>
                </a:lnTo>
                <a:lnTo>
                  <a:pt x="1021020" y="0"/>
                </a:lnTo>
                <a:lnTo>
                  <a:pt x="496241" y="611978"/>
                </a:lnTo>
                <a:lnTo>
                  <a:pt x="1021020" y="1223956"/>
                </a:lnTo>
                <a:close/>
              </a:path>
            </a:pathLst>
          </a:cu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2">
            <a:extLst>
              <a:ext uri="{FF2B5EF4-FFF2-40B4-BE49-F238E27FC236}">
                <a16:creationId xmlns:a16="http://schemas.microsoft.com/office/drawing/2014/main" id="{335D705B-3CA3-B299-06B5-11EC5D30DB7B}"/>
              </a:ext>
            </a:extLst>
          </p:cNvPr>
          <p:cNvSpPr txBox="1"/>
          <p:nvPr/>
        </p:nvSpPr>
        <p:spPr>
          <a:xfrm>
            <a:off x="938610" y="468766"/>
            <a:ext cx="7211934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24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Alegreya Sans"/>
                <a:cs typeface="Poppins" panose="00000500000000000000" pitchFamily="2" charset="0"/>
              </a:rPr>
              <a:t>Межрегиональная кооперация</a:t>
            </a:r>
            <a:endParaRPr lang="en-PH" sz="2400" spc="15" dirty="0">
              <a:solidFill>
                <a:schemeClr val="tx1">
                  <a:lumMod val="65000"/>
                  <a:lumOff val="35000"/>
                </a:schemeClr>
              </a:solidFill>
              <a:latin typeface="Alegreya Sans"/>
              <a:cs typeface="Poppins" panose="00000500000000000000" pitchFamily="2" charset="0"/>
            </a:endParaRPr>
          </a:p>
        </p:txBody>
      </p:sp>
      <p:sp>
        <p:nvSpPr>
          <p:cNvPr id="10" name="object 2">
            <a:extLst>
              <a:ext uri="{FF2B5EF4-FFF2-40B4-BE49-F238E27FC236}">
                <a16:creationId xmlns:a16="http://schemas.microsoft.com/office/drawing/2014/main" id="{2E61FDD8-703F-2AC1-E07E-A4F12A10C341}"/>
              </a:ext>
            </a:extLst>
          </p:cNvPr>
          <p:cNvSpPr txBox="1"/>
          <p:nvPr/>
        </p:nvSpPr>
        <p:spPr>
          <a:xfrm>
            <a:off x="885888" y="1365400"/>
            <a:ext cx="9170211" cy="8431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5400" b="1" spc="15" dirty="0">
                <a:solidFill>
                  <a:srgbClr val="2A5EC4"/>
                </a:solidFill>
                <a:latin typeface="Alegreya Sans"/>
                <a:cs typeface="Poppins" panose="00000500000000000000" pitchFamily="2" charset="0"/>
              </a:rPr>
              <a:t>Информация для участников</a:t>
            </a:r>
            <a:endParaRPr lang="en-PH" sz="5400" b="1" spc="15" dirty="0">
              <a:solidFill>
                <a:srgbClr val="2A5EC4"/>
              </a:solidFill>
              <a:latin typeface="Alegreya Sans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8849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E121EA"/>
            </a:gs>
            <a:gs pos="100000">
              <a:srgbClr val="2C5DC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bject 3"/>
          <p:cNvSpPr/>
          <p:nvPr/>
        </p:nvSpPr>
        <p:spPr>
          <a:xfrm>
            <a:off x="-22339" y="-114300"/>
            <a:ext cx="7947139" cy="10453559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"/>
          <p:cNvSpPr/>
          <p:nvPr/>
        </p:nvSpPr>
        <p:spPr>
          <a:xfrm>
            <a:off x="9639298" y="0"/>
            <a:ext cx="8648701" cy="10286999"/>
          </a:xfrm>
          <a:custGeom>
            <a:avLst/>
            <a:gdLst/>
            <a:ahLst/>
            <a:cxnLst/>
            <a:rect l="l" t="t" r="r" b="b"/>
            <a:pathLst>
              <a:path w="7857490" h="3523615">
                <a:moveTo>
                  <a:pt x="0" y="0"/>
                </a:moveTo>
                <a:lnTo>
                  <a:pt x="7856934" y="0"/>
                </a:lnTo>
                <a:lnTo>
                  <a:pt x="7856934" y="3523059"/>
                </a:lnTo>
                <a:lnTo>
                  <a:pt x="0" y="3523059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val 7"/>
          <p:cNvSpPr/>
          <p:nvPr/>
        </p:nvSpPr>
        <p:spPr>
          <a:xfrm>
            <a:off x="8333385" y="487006"/>
            <a:ext cx="4129092" cy="40185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0BE5CDF5-81E5-758E-F00C-1728DF81D3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8" r="1997"/>
          <a:stretch/>
        </p:blipFill>
        <p:spPr bwMode="auto">
          <a:xfrm>
            <a:off x="8771909" y="2373572"/>
            <a:ext cx="9371737" cy="5415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16764109" y="7002553"/>
            <a:ext cx="1379537" cy="135608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D7B3294-5B57-B0DC-0084-E951ECEA6E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594770" y="2652584"/>
            <a:ext cx="762000" cy="76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2B1E0A-3FD6-593C-2C96-3091030F31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507026" y="3725789"/>
            <a:ext cx="762000" cy="71378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75445BE-D9CF-7974-5C14-86A1655739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65333" y="4769830"/>
            <a:ext cx="1106171" cy="110617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8621255-D011-0F02-D433-11A62371378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507026" y="6187206"/>
            <a:ext cx="762000" cy="762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2C2370B-D92F-236D-69A6-7B8C58E363E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507026" y="7703094"/>
            <a:ext cx="762000" cy="762000"/>
          </a:xfrm>
          <a:prstGeom prst="rect">
            <a:avLst/>
          </a:prstGeom>
        </p:spPr>
      </p:pic>
      <p:pic>
        <p:nvPicPr>
          <p:cNvPr id="3" name="Picture 2" descr="Логотип экспортный центр">
            <a:extLst>
              <a:ext uri="{FF2B5EF4-FFF2-40B4-BE49-F238E27FC236}">
                <a16:creationId xmlns:a16="http://schemas.microsoft.com/office/drawing/2014/main" id="{8E0B366E-CC8A-8BC8-41DF-64C8B6C00C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749" y="2742895"/>
            <a:ext cx="6970051" cy="1613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2">
            <a:extLst>
              <a:ext uri="{FF2B5EF4-FFF2-40B4-BE49-F238E27FC236}">
                <a16:creationId xmlns:a16="http://schemas.microsoft.com/office/drawing/2014/main" id="{748600E1-1615-B1CA-2E82-0D25EF34817E}"/>
              </a:ext>
            </a:extLst>
          </p:cNvPr>
          <p:cNvSpPr txBox="1"/>
          <p:nvPr/>
        </p:nvSpPr>
        <p:spPr>
          <a:xfrm>
            <a:off x="498301" y="4994511"/>
            <a:ext cx="9051421" cy="125611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4000" b="1" spc="197" dirty="0">
                <a:solidFill>
                  <a:srgbClr val="2A5EC4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Центр поддержки экспорта</a:t>
            </a:r>
          </a:p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4000" b="1" spc="197" dirty="0">
                <a:solidFill>
                  <a:srgbClr val="2A5EC4"/>
                </a:solidFill>
                <a:latin typeface="Alegreya Sans"/>
                <a:ea typeface="Montserrat Bold"/>
                <a:cs typeface="Montserrat Bold"/>
                <a:sym typeface="Montserrat Bold"/>
              </a:rPr>
              <a:t>Красноярского края</a:t>
            </a:r>
            <a:endParaRPr lang="en-PH" sz="4000" spc="15" dirty="0">
              <a:solidFill>
                <a:srgbClr val="2A5EC4"/>
              </a:solidFill>
              <a:latin typeface="Alegreya Sans"/>
              <a:cs typeface="Poppins" panose="00000500000000000000" pitchFamily="2" charset="0"/>
            </a:endParaRPr>
          </a:p>
        </p:txBody>
      </p:sp>
      <p:sp>
        <p:nvSpPr>
          <p:cNvPr id="7" name="object 12">
            <a:extLst>
              <a:ext uri="{FF2B5EF4-FFF2-40B4-BE49-F238E27FC236}">
                <a16:creationId xmlns:a16="http://schemas.microsoft.com/office/drawing/2014/main" id="{6C67395C-0AD2-7E99-F42C-3C30571035AE}"/>
              </a:ext>
            </a:extLst>
          </p:cNvPr>
          <p:cNvSpPr txBox="1"/>
          <p:nvPr/>
        </p:nvSpPr>
        <p:spPr>
          <a:xfrm>
            <a:off x="553673" y="6870909"/>
            <a:ext cx="8996365" cy="159787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ru-RU" sz="2700" spc="5" dirty="0">
                <a:solidFill>
                  <a:srgbClr val="2B5EC4"/>
                </a:solidFill>
                <a:latin typeface="Alegreya Sans"/>
                <a:cs typeface="Alegreya Sans"/>
              </a:rPr>
              <a:t>Контактное лицо</a:t>
            </a:r>
          </a:p>
          <a:p>
            <a:r>
              <a:rPr lang="ru-RU" sz="2400" b="1" dirty="0">
                <a:solidFill>
                  <a:srgbClr val="265EC3"/>
                </a:solidFill>
              </a:rPr>
              <a:t>Ильина Евгения </a:t>
            </a:r>
            <a:r>
              <a:rPr lang="en-US" sz="2400" b="1" dirty="0">
                <a:solidFill>
                  <a:srgbClr val="265EC3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ilyina@mb24.ru</a:t>
            </a:r>
            <a:r>
              <a:rPr lang="ru-RU" sz="2400" b="1" dirty="0">
                <a:solidFill>
                  <a:srgbClr val="265EC3"/>
                </a:solidFill>
              </a:rPr>
              <a:t>, </a:t>
            </a:r>
          </a:p>
          <a:p>
            <a:r>
              <a:rPr lang="ru-RU" sz="2400" b="1" dirty="0">
                <a:solidFill>
                  <a:srgbClr val="265EC3"/>
                </a:solidFill>
              </a:rPr>
              <a:t>тел. 2654432 (доб. 031)</a:t>
            </a:r>
            <a:endParaRPr lang="en-US" sz="2400" b="1" dirty="0">
              <a:solidFill>
                <a:srgbClr val="265EC3"/>
              </a:solidFill>
            </a:endParaRPr>
          </a:p>
          <a:p>
            <a:pPr marL="12700">
              <a:spcBef>
                <a:spcPts val="120"/>
              </a:spcBef>
            </a:pPr>
            <a:endParaRPr lang="ru-RU" sz="2700" spc="5" dirty="0">
              <a:solidFill>
                <a:srgbClr val="2B5EC4"/>
              </a:solidFill>
              <a:latin typeface="Alegreya Sans"/>
              <a:cs typeface="Alegreya Sans"/>
            </a:endParaRPr>
          </a:p>
        </p:txBody>
      </p:sp>
      <p:sp>
        <p:nvSpPr>
          <p:cNvPr id="11" name="object 4">
            <a:extLst>
              <a:ext uri="{FF2B5EF4-FFF2-40B4-BE49-F238E27FC236}">
                <a16:creationId xmlns:a16="http://schemas.microsoft.com/office/drawing/2014/main" id="{66A91EDF-70C8-C6F8-BC93-A5F0DF37FBE4}"/>
              </a:ext>
            </a:extLst>
          </p:cNvPr>
          <p:cNvSpPr/>
          <p:nvPr/>
        </p:nvSpPr>
        <p:spPr>
          <a:xfrm>
            <a:off x="289002" y="226110"/>
            <a:ext cx="547689" cy="843180"/>
          </a:xfrm>
          <a:custGeom>
            <a:avLst/>
            <a:gdLst/>
            <a:ahLst/>
            <a:cxnLst/>
            <a:rect l="l" t="t" r="r" b="b"/>
            <a:pathLst>
              <a:path w="1021079" h="1224279">
                <a:moveTo>
                  <a:pt x="1021020" y="1223956"/>
                </a:moveTo>
                <a:lnTo>
                  <a:pt x="524779" y="1223956"/>
                </a:lnTo>
                <a:lnTo>
                  <a:pt x="0" y="611978"/>
                </a:lnTo>
                <a:lnTo>
                  <a:pt x="524779" y="0"/>
                </a:lnTo>
                <a:lnTo>
                  <a:pt x="1021020" y="0"/>
                </a:lnTo>
                <a:lnTo>
                  <a:pt x="496241" y="611978"/>
                </a:lnTo>
                <a:lnTo>
                  <a:pt x="1021020" y="1223956"/>
                </a:lnTo>
                <a:close/>
              </a:path>
            </a:pathLst>
          </a:custGeom>
          <a:gradFill>
            <a:gsLst>
              <a:gs pos="0">
                <a:srgbClr val="E121EA"/>
              </a:gs>
              <a:gs pos="100000">
                <a:srgbClr val="2C5DC5"/>
              </a:gs>
            </a:gsLst>
            <a:lin ang="5400000" scaled="1"/>
          </a:gra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4E6C13AA-957B-42A4-9343-F3BC8123BFD7}"/>
              </a:ext>
            </a:extLst>
          </p:cNvPr>
          <p:cNvSpPr txBox="1"/>
          <p:nvPr/>
        </p:nvSpPr>
        <p:spPr>
          <a:xfrm>
            <a:off x="938610" y="468766"/>
            <a:ext cx="7211934" cy="38151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83515">
              <a:lnSpc>
                <a:spcPct val="100400"/>
              </a:lnSpc>
              <a:spcBef>
                <a:spcPts val="95"/>
              </a:spcBef>
            </a:pPr>
            <a:r>
              <a:rPr lang="ru-RU" sz="2400" spc="15" dirty="0">
                <a:solidFill>
                  <a:schemeClr val="tx1">
                    <a:lumMod val="65000"/>
                    <a:lumOff val="35000"/>
                  </a:schemeClr>
                </a:solidFill>
                <a:latin typeface="Alegreya Sans"/>
                <a:cs typeface="Poppins" panose="00000500000000000000" pitchFamily="2" charset="0"/>
              </a:rPr>
              <a:t>Межрегиональная кооперация</a:t>
            </a:r>
            <a:endParaRPr lang="en-PH" sz="2400" spc="15" dirty="0">
              <a:solidFill>
                <a:schemeClr val="tx1">
                  <a:lumMod val="65000"/>
                  <a:lumOff val="35000"/>
                </a:schemeClr>
              </a:solidFill>
              <a:latin typeface="Alegreya Sans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8293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373737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2350</TotalTime>
  <Words>388</Words>
  <Application>Microsoft Office PowerPoint</Application>
  <PresentationFormat>Произвольный</PresentationFormat>
  <Paragraphs>81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微软雅黑</vt:lpstr>
      <vt:lpstr>Alegreya Sans</vt:lpstr>
      <vt:lpstr>Arial</vt:lpstr>
      <vt:lpstr>Calibri</vt:lpstr>
      <vt:lpstr>Montserrat Bold</vt:lpstr>
      <vt:lpstr>Poppins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Greenfast Corporation</dc:title>
  <dc:creator>ACER</dc:creator>
  <cp:lastModifiedBy>User</cp:lastModifiedBy>
  <cp:revision>118</cp:revision>
  <dcterms:created xsi:type="dcterms:W3CDTF">2023-07-18T12:02:50Z</dcterms:created>
  <dcterms:modified xsi:type="dcterms:W3CDTF">2025-08-26T12:41:45Z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2023-07-18T00:00:00Z</vt:filetime>
  </property>
  <property fmtid="{D5CDD505-2E9C-101B-9397-08002B2CF9AE}" pid="3" name="Creator">
    <vt:lpwstr>Chromium</vt:lpwstr>
  </property>
  <property fmtid="{D5CDD505-2E9C-101B-9397-08002B2CF9AE}" pid="4" name="LastSaved">
    <vt:filetime>2023-07-18T00:00:00Z</vt:filetime>
  </property>
</Properties>
</file>